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F497E-C413-4BF8-8A32-9DAA86BEBE7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D065-1C62-4A23-A39C-4F5D1FDA7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D065-1C62-4A23-A39C-4F5D1FDA7C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9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1F1B-7BCA-1003-F69D-B10DF5D5D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FF7DB-91C8-C38D-BBEB-FBF084720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AB91C-CE99-E84B-AC1D-3C24C6AB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03872-0373-8EFB-227B-D2326AE5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12E07-DC2A-2E06-C30D-23281F64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3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1D8D-BE1C-7792-DBC1-BC9989F6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B13B2-2B76-9C7F-BB69-2BBD64C0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A9A0-5EF4-33E3-08A7-A5C1813E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B5310-AD1B-84F2-1D6C-CF139D2D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D546-86A1-0E44-E995-B3D2AA75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14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38AC6-C72F-1D69-89CD-AED879337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6038F-595F-351B-121C-656F6468B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265C-C718-C456-42F7-004C7263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727F1-D103-78E4-3CC3-53BE8F46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6723-B9F5-88C3-C667-82FDB020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43FC-C907-12AF-28BE-A91C41E8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F531F-7146-2CF9-4A73-F0E1A604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CFD9E-DB53-6C06-EA97-EFBBC5FC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E325-114F-AF30-E909-2F7C23E4E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3062B-1A16-5E7C-8B72-8B0BDD0F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2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FBF3-F9CA-1B6B-9E35-43B5A2BA6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4E568-9538-BF49-9CDC-71AE785B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EB1A2-7F3A-7DE2-FF8E-EF3AB85C1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BD77B-5E0C-44A4-F677-3FE4F667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27E8-D76A-046C-B530-79DFDD2C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6FD3-A62C-C312-BC6B-389C7C5C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C044D-7A6D-50EF-90E7-A6B251B3D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6439B-5376-8F81-3687-62E50AC9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EB0EA-DA4B-DA24-E804-7E9034D7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A3EA0-5464-CEFB-E453-9B227BD7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FC894-BA5C-1053-9237-774CF26AB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9E89-A4E9-6EB3-446A-636C75785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2C9DF-F0ED-6E6A-99CF-49E77B82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0711A-F445-088C-A7D4-E25B8FDDE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A74A4-6AB9-5B73-A985-964E4A2BD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12BF8-0F9E-18CB-08D3-16ED83A23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E402F2-5523-D8EC-509C-325845B9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CE8AA-8291-6E30-A275-4BC1897D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4E8B5-32AB-7027-9C96-31B72756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6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74CC-41CF-C098-DC51-BC839B452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BC644-E427-CA2B-2BDE-21C18073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976A3-4FB4-3891-CD47-0CAB5AEA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14EC5-92EC-2673-D249-2AF1D85E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F5B67-4850-D0FE-F466-2E7A08F3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87C00-14AE-759A-8818-42A3E0A4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DABD-7235-5E72-B8E4-01E15134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9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CEC0-E86E-37E1-B58A-82E4F755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AE42-A543-1B18-2BA7-3FFDB07C7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F04D2-5214-5776-3304-B804EC47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D4189-5E3D-E13A-BFA1-E8F45642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38D3E-9312-E0F7-7A02-2AA46555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3768C-023C-6966-492D-C570E942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1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8D49-11C5-9166-D557-6E2D6167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A8129-049F-8C82-F5AC-E4DE3E7BF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91CD0-A24C-E769-BFF6-4AEC09252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30812-9F1B-60E9-9A47-A921C1D33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CBB70-68E9-35E7-0C06-2E850BFE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56A4E-312D-C9C2-81E4-D92564CFF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6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AEC26B-8067-360E-5FE1-F847542E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79F16-F226-0BD6-7CC2-F80B3A5E1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1B35-1349-730F-3ADD-7D6E30DD7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472624-A9D7-4EE8-83E3-AD56274E9020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0AD17-4CFE-72CD-DD0F-0DBDFF30E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045F-BDA5-E21E-D2B0-A4029756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FDAC1-0024-4161-84F5-B32840220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8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Overhead Projector">
            <a:extLst>
              <a:ext uri="{FF2B5EF4-FFF2-40B4-BE49-F238E27FC236}">
                <a16:creationId xmlns:a16="http://schemas.microsoft.com/office/drawing/2014/main" id="{1139846F-212F-410F-0336-A861711165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76D98-8FB5-7FDD-11F8-9B945D0F6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MOVIE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29E7E-A594-1108-21C5-1F3F291BA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Amaranath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Gaddamadugu</a:t>
            </a:r>
            <a:endParaRPr lang="en-US" sz="1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Sainikith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Vodapally</a:t>
            </a:r>
            <a:endParaRPr lang="en-US" sz="1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Sindhu </a:t>
            </a: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Pineedi</a:t>
            </a:r>
            <a:endParaRPr lang="en-US" sz="1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Bharadwaj </a:t>
            </a:r>
            <a:r>
              <a:rPr lang="en-US" sz="1600" kern="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Tadepalli</a:t>
            </a:r>
            <a:endParaRPr lang="en-US" sz="1600" kern="100" dirty="0">
              <a:solidFill>
                <a:srgbClr val="FFFFF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2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34" name="Rectangle 823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4" descr="Bahubali HQ Movie Wallpapers | Bahubali HD Movie Wallpapers - 20961 -  Oneindia Wallpapers">
            <a:extLst>
              <a:ext uri="{FF2B5EF4-FFF2-40B4-BE49-F238E27FC236}">
                <a16:creationId xmlns:a16="http://schemas.microsoft.com/office/drawing/2014/main" id="{876B5495-37A2-441A-5D75-372B223C2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36" name="Rectangle 823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CHALLENGES &amp;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4201"/>
            <a:ext cx="4660389" cy="3742762"/>
          </a:xfrm>
        </p:spPr>
        <p:txBody>
          <a:bodyPr>
            <a:noAutofit/>
          </a:bodyPr>
          <a:lstStyle/>
          <a:p>
            <a:r>
              <a:rPr lang="en-US" sz="1600" dirty="0"/>
              <a:t>Overcoming inconsistencies in merging datasets from various sources.</a:t>
            </a:r>
          </a:p>
          <a:p>
            <a:r>
              <a:rPr lang="en-US" sz="1600" dirty="0"/>
              <a:t>Capturing the subtleties of movie metadata beyond basic categorical data.</a:t>
            </a:r>
          </a:p>
          <a:p>
            <a:r>
              <a:rPr lang="en-US" sz="1600" dirty="0"/>
              <a:t>Ensuring recommendations span a broad range of genres without overfitting to popular choices.</a:t>
            </a:r>
          </a:p>
          <a:p>
            <a:r>
              <a:rPr lang="en-US" sz="1600" dirty="0"/>
              <a:t>Algorithm selection: The effectiveness of TF-IDF and cosine similarity for content-based recommendation systems.</a:t>
            </a:r>
          </a:p>
          <a:p>
            <a:r>
              <a:rPr lang="en-US" sz="1600" dirty="0"/>
              <a:t>Understanding user behavior requires both explicit and implicit feedback mechanisms.</a:t>
            </a:r>
          </a:p>
          <a:p>
            <a:r>
              <a:rPr lang="en-US" sz="1600" dirty="0"/>
              <a:t>Insights into building a scalable system that can adapt to an expanding dataset and evolving user tastes.</a:t>
            </a:r>
          </a:p>
        </p:txBody>
      </p:sp>
    </p:spTree>
    <p:extLst>
      <p:ext uri="{BB962C8B-B14F-4D97-AF65-F5344CB8AC3E}">
        <p14:creationId xmlns:p14="http://schemas.microsoft.com/office/powerpoint/2010/main" val="86511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3" name="Rectangle 92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Movie Recommendation Engine with NLP - Analytics Vidhya">
            <a:extLst>
              <a:ext uri="{FF2B5EF4-FFF2-40B4-BE49-F238E27FC236}">
                <a16:creationId xmlns:a16="http://schemas.microsoft.com/office/drawing/2014/main" id="{759960D8-4694-81AB-B29E-53E9152DA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1" r="328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5" name="Rectangle 92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384" y="2434201"/>
            <a:ext cx="5495544" cy="3742762"/>
          </a:xfrm>
        </p:spPr>
        <p:txBody>
          <a:bodyPr>
            <a:normAutofit/>
          </a:bodyPr>
          <a:lstStyle/>
          <a:p>
            <a:r>
              <a:rPr lang="en-US" sz="1600"/>
              <a:t>Demonstrated the effective personalization of content delivery, addressing the paradox of choice in digital streaming.</a:t>
            </a:r>
          </a:p>
          <a:p>
            <a:r>
              <a:rPr lang="en-US" sz="1600"/>
              <a:t>Successfully developed a content-based movie recommendation system that enhances user experience.</a:t>
            </a:r>
          </a:p>
          <a:p>
            <a:r>
              <a:rPr lang="en-US" sz="1600"/>
              <a:t>The system significantly improves user engagement by providing tailored movie suggestions.</a:t>
            </a:r>
          </a:p>
          <a:p>
            <a:r>
              <a:rPr lang="en-US" sz="1600"/>
              <a:t>Showcases the potential of content-based filtering techniques to revolutionize movie recommendations in the entertainment industry.</a:t>
            </a:r>
          </a:p>
          <a:p>
            <a:r>
              <a:rPr lang="en-US" sz="1600"/>
              <a:t>The project underlines the importance of sophisticated data analytics in creating meaningful user experiences.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336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B42A0-50A5-4092-6172-4DBA643B1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" r="22557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434201"/>
            <a:ext cx="5367528" cy="3742762"/>
          </a:xfrm>
        </p:spPr>
        <p:txBody>
          <a:bodyPr>
            <a:noAutofit/>
          </a:bodyPr>
          <a:lstStyle/>
          <a:p>
            <a:r>
              <a:rPr lang="en-US" sz="1600" dirty="0">
                <a:latin typeface="Amasis MT Pro Black" panose="02040A04050005020304" pitchFamily="18" charset="0"/>
              </a:rPr>
              <a:t>Objective</a:t>
            </a:r>
            <a:r>
              <a:rPr lang="en-US" sz="1600" dirty="0"/>
              <a:t>: Develop a personalized movie recommendation system to navigate the paradox of choice in digital streaming.</a:t>
            </a:r>
          </a:p>
          <a:p>
            <a:r>
              <a:rPr lang="en-US" sz="1600" dirty="0">
                <a:latin typeface="Amasis MT Pro Black" panose="02040A04050005020304" pitchFamily="18" charset="0"/>
              </a:rPr>
              <a:t>Challenge</a:t>
            </a:r>
            <a:r>
              <a:rPr lang="en-US" sz="1600" dirty="0"/>
              <a:t>: With the proliferation of movies, viewers face decision fatigue and decreased satisfaction.</a:t>
            </a:r>
          </a:p>
          <a:p>
            <a:r>
              <a:rPr lang="en-US" sz="1600" dirty="0">
                <a:latin typeface="Amasis MT Pro Black" panose="02040A04050005020304" pitchFamily="18" charset="0"/>
              </a:rPr>
              <a:t>Solution: </a:t>
            </a:r>
            <a:r>
              <a:rPr lang="en-US" sz="1600" dirty="0"/>
              <a:t>Use content-based filtering techniques to analyze movie metadata like director names, actor names, genres, and titles.</a:t>
            </a:r>
          </a:p>
          <a:p>
            <a:r>
              <a:rPr lang="en-US" sz="1600" dirty="0">
                <a:latin typeface="Amasis MT Pro Black" panose="02040A04050005020304" pitchFamily="18" charset="0"/>
              </a:rPr>
              <a:t>User Experience: </a:t>
            </a:r>
            <a:r>
              <a:rPr lang="en-US" sz="1600" dirty="0"/>
              <a:t>Enhance user satisfaction and engagement by offering more relevant and engaging content suggestions.</a:t>
            </a:r>
          </a:p>
          <a:p>
            <a:r>
              <a:rPr lang="en-US" sz="1600" dirty="0">
                <a:latin typeface="Amasis MT Pro Black" panose="02040A04050005020304" pitchFamily="18" charset="0"/>
              </a:rPr>
              <a:t>Goal: </a:t>
            </a:r>
            <a:r>
              <a:rPr lang="en-US" sz="1600" dirty="0"/>
              <a:t>Demonstrate the effectiveness of content-based filtering in improving user engagement within the digital entertainment industry.</a:t>
            </a:r>
          </a:p>
        </p:txBody>
      </p:sp>
    </p:spTree>
    <p:extLst>
      <p:ext uri="{BB962C8B-B14F-4D97-AF65-F5344CB8AC3E}">
        <p14:creationId xmlns:p14="http://schemas.microsoft.com/office/powerpoint/2010/main" val="3423560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804BA-2ECD-A760-AE3A-636909B5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1615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" y="2434201"/>
            <a:ext cx="4660393" cy="3742762"/>
          </a:xfrm>
        </p:spPr>
        <p:txBody>
          <a:bodyPr>
            <a:noAutofit/>
          </a:bodyPr>
          <a:lstStyle/>
          <a:p>
            <a:r>
              <a:rPr lang="en-US" sz="1600" dirty="0"/>
              <a:t>Digital Entertainment Landscape: Characterized by an overwhelming abundance of content across streaming platforms like Netflix.</a:t>
            </a:r>
          </a:p>
          <a:p>
            <a:r>
              <a:rPr lang="en-US" sz="1600" dirty="0"/>
              <a:t>User Challenges: Difficulty in finding content that matches individual interests due to the vast selection available.</a:t>
            </a:r>
          </a:p>
          <a:p>
            <a:r>
              <a:rPr lang="en-US" sz="1600" dirty="0"/>
              <a:t>Role of Recommendation System: Personalize content delivery based on user preferences, viewing history, and demographics. Reduce cognitive load by suggesting content similar to what users have previously enjoyed.</a:t>
            </a:r>
          </a:p>
          <a:p>
            <a:r>
              <a:rPr lang="en-US" sz="1600" dirty="0"/>
              <a:t>Business Impact: Recommendation systems are essential for maintaining a competitive edge in a saturated market. Help ensure users remain engaged and less likely to explore alternative services.</a:t>
            </a:r>
          </a:p>
        </p:txBody>
      </p:sp>
    </p:spTree>
    <p:extLst>
      <p:ext uri="{BB962C8B-B14F-4D97-AF65-F5344CB8AC3E}">
        <p14:creationId xmlns:p14="http://schemas.microsoft.com/office/powerpoint/2010/main" val="314550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B1A187-692F-57CA-AE36-D03CAC13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8" r="3188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67" name="Rectangle 206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DATA COLLECTION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34201"/>
            <a:ext cx="5635751" cy="3742762"/>
          </a:xfrm>
        </p:spPr>
        <p:txBody>
          <a:bodyPr>
            <a:normAutofit/>
          </a:bodyPr>
          <a:lstStyle/>
          <a:p>
            <a:r>
              <a:rPr lang="en-US" sz="1600" dirty="0"/>
              <a:t>Primary Sources: Utilized Kaggle's "The Movies Dataset" covering films up to July 2017.</a:t>
            </a:r>
          </a:p>
          <a:p>
            <a:r>
              <a:rPr lang="en-US" sz="1600" dirty="0"/>
              <a:t>Augmented with additional movie data from 2017 to 2019 from Wikipedia to keep the dataset up-to-date.</a:t>
            </a:r>
          </a:p>
          <a:p>
            <a:r>
              <a:rPr lang="en-US" sz="1600" dirty="0"/>
              <a:t>Included genres, director and actor names, movie titles, and more to enrich the dataset.</a:t>
            </a:r>
          </a:p>
          <a:p>
            <a:r>
              <a:rPr lang="en-US" sz="1600" dirty="0"/>
              <a:t>Merged various data sources to create a unified database. Ensured consistency in movie titles and other categorical data.</a:t>
            </a:r>
          </a:p>
          <a:p>
            <a:r>
              <a:rPr lang="en-US" sz="1600" dirty="0"/>
              <a:t>Addressed missing entries by filling with "unknown" or using interpolation where applicable.</a:t>
            </a:r>
          </a:p>
          <a:p>
            <a:r>
              <a:rPr lang="en-US" sz="1600" dirty="0"/>
              <a:t>Converted all text data to a uniform lowercase format to avoid discrepancies in data processing.</a:t>
            </a:r>
          </a:p>
          <a:p>
            <a:endParaRPr lang="en-US" sz="1300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80B619E-5241-F2A3-A2B7-6533FCBAD0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9B09FC76-30F6-F87B-E3D4-E6FA897EF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833888"/>
            <a:ext cx="304800" cy="18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358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CINEMATIC INFLUENCES &amp; GENRE POPULARITY</a:t>
            </a: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4D618C14-41BB-39E6-2870-CACCAAB9D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54" r="33909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3" descr="A graph of a number of movies&#10;&#10;Description automatically generated">
            <a:extLst>
              <a:ext uri="{FF2B5EF4-FFF2-40B4-BE49-F238E27FC236}">
                <a16:creationId xmlns:a16="http://schemas.microsoft.com/office/drawing/2014/main" id="{2467277D-8A6E-68A3-EAAF-DAD4BBE94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7797" y="-10886"/>
            <a:ext cx="5334000" cy="3206611"/>
          </a:xfrm>
          <a:prstGeom prst="rect">
            <a:avLst/>
          </a:prstGeom>
        </p:spPr>
      </p:pic>
      <p:pic>
        <p:nvPicPr>
          <p:cNvPr id="7" name="Picture 6" descr="A graph of a movie&#10;&#10;Description automatically generated">
            <a:extLst>
              <a:ext uri="{FF2B5EF4-FFF2-40B4-BE49-F238E27FC236}">
                <a16:creationId xmlns:a16="http://schemas.microsoft.com/office/drawing/2014/main" id="{EC52AF19-A227-AF28-44AE-B045FFC2F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592" y="3195725"/>
            <a:ext cx="5334407" cy="36622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EA522D-48FB-D0AC-40FC-A26179647371}"/>
              </a:ext>
            </a:extLst>
          </p:cNvPr>
          <p:cNvSpPr txBox="1"/>
          <p:nvPr/>
        </p:nvSpPr>
        <p:spPr>
          <a:xfrm>
            <a:off x="91440" y="2481129"/>
            <a:ext cx="60045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Drama tops as the most prevalent genre, followed by comedy and thrillers.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 and romance genres' strong showing reflects a demand for excitement and emotional narratives.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presence of fantasy and sci-fi underscores the allure of escapism and futuristic themes.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top,  heavyweights like Steven Spielberg, Clint Eastwood, and Woody Allen, each contributing upwards of 30 films to the silver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suggestions may favor films from directors with a history of audience appeal.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Significance: Directors' filmographies shape recommendation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84000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A Insists Iron Man Game 'Remains an Important Priority' as Developer  Motive Joins Battlefield - IGN">
            <a:extLst>
              <a:ext uri="{FF2B5EF4-FFF2-40B4-BE49-F238E27FC236}">
                <a16:creationId xmlns:a16="http://schemas.microsoft.com/office/drawing/2014/main" id="{4A9A13F3-D263-1F1D-A29F-E648EC300B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5" r="891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100"/>
              <a:t>FEATURE ENGINEERING &amp; 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2434201"/>
            <a:ext cx="5958840" cy="3742762"/>
          </a:xfrm>
        </p:spPr>
        <p:txBody>
          <a:bodyPr>
            <a:noAutofit/>
          </a:bodyPr>
          <a:lstStyle/>
          <a:p>
            <a:r>
              <a:rPr lang="en-US" sz="1600" dirty="0"/>
              <a:t>Developed 'comb' column to encapsulate key movie attributes.</a:t>
            </a:r>
          </a:p>
          <a:p>
            <a:r>
              <a:rPr lang="en-US" sz="1600" dirty="0"/>
              <a:t>Integrated director names to capture thematic and stylistic influence.</a:t>
            </a:r>
          </a:p>
          <a:p>
            <a:r>
              <a:rPr lang="en-US" sz="1600" dirty="0"/>
              <a:t>Included lead and supporting actors, recognizing their pull-on audience preferences.</a:t>
            </a:r>
          </a:p>
          <a:p>
            <a:r>
              <a:rPr lang="en-US" sz="1600" dirty="0"/>
              <a:t>Categorized movies by genre for thematic grouping.</a:t>
            </a:r>
          </a:p>
          <a:p>
            <a:r>
              <a:rPr lang="en-US" sz="1600" dirty="0"/>
              <a:t>Utilized movie titles for additional thematic insights.</a:t>
            </a:r>
          </a:p>
          <a:p>
            <a:r>
              <a:rPr lang="en-US" sz="1600" dirty="0"/>
              <a:t>Transformed 'comb' text data into a machine-readable TF-IDF matrix.</a:t>
            </a:r>
          </a:p>
          <a:p>
            <a:r>
              <a:rPr lang="en-US" sz="1600" dirty="0"/>
              <a:t>Quantified word significance to analyze textual similarity.</a:t>
            </a:r>
          </a:p>
          <a:p>
            <a:r>
              <a:rPr lang="en-US" sz="1600" dirty="0"/>
              <a:t>Created a scalable foundation for assessing movie likenesses.</a:t>
            </a:r>
          </a:p>
          <a:p>
            <a:r>
              <a:rPr lang="en-US" sz="1600" dirty="0"/>
              <a:t>Enabled effective generation of personalized movie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342455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D batman wallpapers | Peakpx">
            <a:extLst>
              <a:ext uri="{FF2B5EF4-FFF2-40B4-BE49-F238E27FC236}">
                <a16:creationId xmlns:a16="http://schemas.microsoft.com/office/drawing/2014/main" id="{8B3AE20E-3561-015E-DE51-FFFEB0BD6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r="1424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536" y="2434201"/>
            <a:ext cx="4779263" cy="3742762"/>
          </a:xfrm>
        </p:spPr>
        <p:txBody>
          <a:bodyPr>
            <a:noAutofit/>
          </a:bodyPr>
          <a:lstStyle/>
          <a:p>
            <a:r>
              <a:rPr lang="en-US" sz="1600" dirty="0"/>
              <a:t>Tokenized 'comb' column text using the text2vec package in R. Created a Document-Term Matrix (DTM) to structure the corpus mathematically.</a:t>
            </a:r>
          </a:p>
          <a:p>
            <a:r>
              <a:rPr lang="en-US" sz="1600" dirty="0"/>
              <a:t>Applied TF-IDF transformation to weight term significance. Utilized cosine similarity measures to quantify movie content relationships.</a:t>
            </a:r>
          </a:p>
          <a:p>
            <a:r>
              <a:rPr lang="en-US" sz="1600" dirty="0"/>
              <a:t>Constructed a similarity matrix as the core of the recommendation engine.</a:t>
            </a:r>
          </a:p>
          <a:p>
            <a:r>
              <a:rPr lang="en-US" sz="1600" dirty="0"/>
              <a:t>Developed a function to retrieve movie suggestions based on cosine scores.</a:t>
            </a:r>
          </a:p>
          <a:p>
            <a:r>
              <a:rPr lang="en-US" sz="1600" dirty="0"/>
              <a:t>Enabled personalized recommendations by matching user preferences to movie profiles.</a:t>
            </a:r>
          </a:p>
        </p:txBody>
      </p:sp>
    </p:spTree>
    <p:extLst>
      <p:ext uri="{BB962C8B-B14F-4D97-AF65-F5344CB8AC3E}">
        <p14:creationId xmlns:p14="http://schemas.microsoft.com/office/powerpoint/2010/main" val="1746706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03" y="425416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MOVIE SIMILARITY HEATMAP</a:t>
            </a:r>
          </a:p>
        </p:txBody>
      </p:sp>
      <p:pic>
        <p:nvPicPr>
          <p:cNvPr id="4" name="Content Placeholder 3" descr="A red squares on a white background&#10;&#10;Description automatically generated">
            <a:extLst>
              <a:ext uri="{FF2B5EF4-FFF2-40B4-BE49-F238E27FC236}">
                <a16:creationId xmlns:a16="http://schemas.microsoft.com/office/drawing/2014/main" id="{5394DA75-9D98-FCC0-6157-A0A1C73CA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0" y="2024426"/>
            <a:ext cx="5334000" cy="2798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8E0524-6753-2A4D-D5A2-D8CEBBC1C3A7}"/>
              </a:ext>
            </a:extLst>
          </p:cNvPr>
          <p:cNvSpPr txBox="1"/>
          <p:nvPr/>
        </p:nvSpPr>
        <p:spPr>
          <a:xfrm>
            <a:off x="761603" y="5125206"/>
            <a:ext cx="6139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a diverse range of movies to demonstrate the model's robustness. Visualized content relationships through a movie similarity heatmap.</a:t>
            </a:r>
          </a:p>
        </p:txBody>
      </p:sp>
      <p:pic>
        <p:nvPicPr>
          <p:cNvPr id="6148" name="Picture 4" descr="Does Avatar: The Way of Water Have an End Credits Scene?">
            <a:extLst>
              <a:ext uri="{FF2B5EF4-FFF2-40B4-BE49-F238E27FC236}">
                <a16:creationId xmlns:a16="http://schemas.microsoft.com/office/drawing/2014/main" id="{38D0FAF3-8513-CE36-7AD2-7834568B9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50" y="-1"/>
            <a:ext cx="562324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91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vatar Vs Avengers: Endgame Box Office Battle: 10 Years &amp; Still Ruling...">
            <a:extLst>
              <a:ext uri="{FF2B5EF4-FFF2-40B4-BE49-F238E27FC236}">
                <a16:creationId xmlns:a16="http://schemas.microsoft.com/office/drawing/2014/main" id="{4DC8C292-FFF9-0423-B3C9-765CECE2A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r="-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45499-F67C-8DE1-9382-F6212B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SIMILARITY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56784-C64D-7645-191D-E5882A1C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088" y="2434201"/>
            <a:ext cx="5769863" cy="3742762"/>
          </a:xfrm>
        </p:spPr>
        <p:txBody>
          <a:bodyPr>
            <a:noAutofit/>
          </a:bodyPr>
          <a:lstStyle/>
          <a:p>
            <a:r>
              <a:rPr lang="en-US" sz="1600" dirty="0"/>
              <a:t>Inter-movie Relationships: Illustrated strong similarities within the Marvel Cinematic Universe. </a:t>
            </a:r>
          </a:p>
          <a:p>
            <a:r>
              <a:rPr lang="en-US" sz="1600" dirty="0"/>
              <a:t>"Avatar" displayed unique thematic elements, distinct from MCU films. </a:t>
            </a:r>
          </a:p>
          <a:p>
            <a:r>
              <a:rPr lang="en-US" sz="1600" dirty="0"/>
              <a:t>"Terminator 2: Judgment Day" showed moderate similarity to superhero movies, suggesting action and technology as unifying elements.</a:t>
            </a:r>
          </a:p>
          <a:p>
            <a:r>
              <a:rPr lang="en-US" sz="1600" dirty="0"/>
              <a:t>Insights: Confirmed the model’s ability to identify narrative and thematic connections.</a:t>
            </a:r>
          </a:p>
          <a:p>
            <a:r>
              <a:rPr lang="en-US" sz="1600" dirty="0"/>
              <a:t>Highlighted the potential for universe-centric recommendations for fans.</a:t>
            </a:r>
          </a:p>
          <a:p>
            <a:r>
              <a:rPr lang="en-US" sz="1600" dirty="0"/>
              <a:t>Revealed directorial influence, with James Cameron’s distinct style transcending genre boundaries.</a:t>
            </a:r>
          </a:p>
        </p:txBody>
      </p:sp>
    </p:spTree>
    <p:extLst>
      <p:ext uri="{BB962C8B-B14F-4D97-AF65-F5344CB8AC3E}">
        <p14:creationId xmlns:p14="http://schemas.microsoft.com/office/powerpoint/2010/main" val="41295003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842</Words>
  <Application>Microsoft Office PowerPoint</Application>
  <PresentationFormat>Widescreen</PresentationFormat>
  <Paragraphs>69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Black</vt:lpstr>
      <vt:lpstr>Aptos</vt:lpstr>
      <vt:lpstr>Aptos Display</vt:lpstr>
      <vt:lpstr>Arial</vt:lpstr>
      <vt:lpstr>Times New Roman</vt:lpstr>
      <vt:lpstr>Office Theme</vt:lpstr>
      <vt:lpstr>MOVIE RECOMMENDATION SYSTEM</vt:lpstr>
      <vt:lpstr>INTRODUCTION</vt:lpstr>
      <vt:lpstr>PROJECT BACKGROUND</vt:lpstr>
      <vt:lpstr>DATA COLLECTION &amp; PREPARATION</vt:lpstr>
      <vt:lpstr>CINEMATIC INFLUENCES &amp; GENRE POPULARITY</vt:lpstr>
      <vt:lpstr>FEATURE ENGINEERING &amp; DATA TRANSFORMATION</vt:lpstr>
      <vt:lpstr>MODEL DEVELOPMENT</vt:lpstr>
      <vt:lpstr>MOVIE SIMILARITY HEATMAP</vt:lpstr>
      <vt:lpstr>SIMILARITY ANALYSIS</vt:lpstr>
      <vt:lpstr>CHALLENGES &amp; LEARNINGS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Vasa, Arun</dc:creator>
  <cp:lastModifiedBy>bharadwaj tadepalli</cp:lastModifiedBy>
  <cp:revision>4</cp:revision>
  <dcterms:created xsi:type="dcterms:W3CDTF">2024-04-12T06:33:24Z</dcterms:created>
  <dcterms:modified xsi:type="dcterms:W3CDTF">2024-04-19T14:40:22Z</dcterms:modified>
</cp:coreProperties>
</file>